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84" r:id="rId3"/>
    <p:sldId id="442" r:id="rId5"/>
    <p:sldId id="462" r:id="rId6"/>
    <p:sldId id="463" r:id="rId7"/>
    <p:sldId id="412" r:id="rId8"/>
    <p:sldId id="480" r:id="rId9"/>
    <p:sldId id="484" r:id="rId10"/>
    <p:sldId id="485" r:id="rId11"/>
    <p:sldId id="479" r:id="rId12"/>
    <p:sldId id="483" r:id="rId13"/>
    <p:sldId id="475" r:id="rId14"/>
  </p:sldIdLst>
  <p:sldSz cx="12192000" cy="6858000"/>
  <p:notesSz cx="6858000" cy="9144000"/>
  <p:embeddedFontLs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等线" panose="0201060003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73075" y="930973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2825" y="2580640"/>
            <a:ext cx="65462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任务二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分支结构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</a:t>
            </a: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二 算法结构与描述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825500"/>
            <a:ext cx="1152144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请尝试将声控灯的这一工作原理用流程图表示出来。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8" name="IM 352"/>
          <p:cNvPicPr/>
          <p:nvPr/>
        </p:nvPicPr>
        <p:blipFill>
          <a:blip r:embed="rId1"/>
          <a:stretch>
            <a:fillRect/>
          </a:stretch>
        </p:blipFill>
        <p:spPr>
          <a:xfrm>
            <a:off x="3500438" y="1878965"/>
            <a:ext cx="4039235" cy="37985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39385" y="1970405"/>
            <a:ext cx="744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开始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6645" y="2511425"/>
            <a:ext cx="217424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读取声音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值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6470" y="3286125"/>
            <a:ext cx="14744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声音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高于阈值？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3510" y="4219575"/>
            <a:ext cx="5702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开灯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0655" y="4219575"/>
            <a:ext cx="5702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关灯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40960" y="5278755"/>
            <a:ext cx="7448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结束 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11625" y="3196590"/>
            <a:ext cx="5702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是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7185" y="3204210"/>
            <a:ext cx="5702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否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9" grpId="1"/>
      <p:bldP spid="10" grpId="1"/>
      <p:bldP spid="11" grpId="1"/>
      <p:bldP spid="12" grpId="1"/>
      <p:bldP spid="13" grpId="1"/>
      <p:bldP spid="14" grpId="1"/>
      <p:bldP spid="15" grpId="1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20269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课堂小结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1" name="任意多边形: 形状 4"/>
          <p:cNvSpPr/>
          <p:nvPr/>
        </p:nvSpPr>
        <p:spPr>
          <a:xfrm rot="10800000">
            <a:off x="5438140" y="441579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: 形状 4"/>
          <p:cNvSpPr/>
          <p:nvPr/>
        </p:nvSpPr>
        <p:spPr>
          <a:xfrm rot="5400000">
            <a:off x="5252085" y="307975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: 形状 4"/>
          <p:cNvSpPr/>
          <p:nvPr/>
        </p:nvSpPr>
        <p:spPr>
          <a:xfrm rot="16200000">
            <a:off x="5320665" y="390461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任意多边形: 形状 4"/>
          <p:cNvSpPr/>
          <p:nvPr/>
        </p:nvSpPr>
        <p:spPr>
          <a:xfrm rot="5400000">
            <a:off x="5252085" y="237236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4"/>
          <p:cNvSpPr/>
          <p:nvPr/>
        </p:nvSpPr>
        <p:spPr>
          <a:xfrm rot="10800000">
            <a:off x="5438140" y="180149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组合 12"/>
          <p:cNvGrpSpPr/>
          <p:nvPr/>
        </p:nvGrpSpPr>
        <p:grpSpPr>
          <a:xfrm>
            <a:off x="2116455" y="1618615"/>
            <a:ext cx="6134100" cy="2915285"/>
            <a:chOff x="2832" y="1698"/>
            <a:chExt cx="9660" cy="4591"/>
          </a:xfrm>
        </p:grpSpPr>
        <p:sp>
          <p:nvSpPr>
            <p:cNvPr id="25" name="任意多边形: 形状 4"/>
            <p:cNvSpPr/>
            <p:nvPr/>
          </p:nvSpPr>
          <p:spPr>
            <a:xfrm rot="10800000">
              <a:off x="8063" y="408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任意多边形: 形状 4"/>
            <p:cNvSpPr/>
            <p:nvPr/>
          </p:nvSpPr>
          <p:spPr>
            <a:xfrm rot="5400000">
              <a:off x="7770" y="452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: 形状 11"/>
            <p:cNvSpPr/>
            <p:nvPr/>
          </p:nvSpPr>
          <p:spPr>
            <a:xfrm>
              <a:off x="8567" y="3799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描述购票算法步骤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任意多边形: 形状 4"/>
            <p:cNvSpPr/>
            <p:nvPr/>
          </p:nvSpPr>
          <p:spPr>
            <a:xfrm rot="16200000">
              <a:off x="7876" y="5747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: 形状 4"/>
            <p:cNvSpPr/>
            <p:nvPr/>
          </p:nvSpPr>
          <p:spPr>
            <a:xfrm rot="16200000">
              <a:off x="7878" y="4924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" name="任意多边形: 形状 4"/>
            <p:cNvSpPr/>
            <p:nvPr/>
          </p:nvSpPr>
          <p:spPr>
            <a:xfrm rot="5400000">
              <a:off x="7770" y="340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: 形状 4"/>
            <p:cNvSpPr/>
            <p:nvPr/>
          </p:nvSpPr>
          <p:spPr>
            <a:xfrm rot="16200000">
              <a:off x="7878" y="227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任意多边形: 形状 11"/>
            <p:cNvSpPr/>
            <p:nvPr/>
          </p:nvSpPr>
          <p:spPr>
            <a:xfrm>
              <a:off x="8567" y="1698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生活中的购票条件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任意多边形: 形状 4"/>
            <p:cNvSpPr/>
            <p:nvPr/>
          </p:nvSpPr>
          <p:spPr>
            <a:xfrm rot="10800000">
              <a:off x="7429" y="4086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: 形状 10"/>
            <p:cNvSpPr/>
            <p:nvPr/>
          </p:nvSpPr>
          <p:spPr>
            <a:xfrm>
              <a:off x="2832" y="3788"/>
              <a:ext cx="5081" cy="997"/>
            </a:xfrm>
            <a:custGeom>
              <a:avLst/>
              <a:gdLst>
                <a:gd name="connsiteX0" fmla="*/ 0 w 3226159"/>
                <a:gd name="connsiteY0" fmla="*/ 0 h 632856"/>
                <a:gd name="connsiteX1" fmla="*/ 3226159 w 3226159"/>
                <a:gd name="connsiteY1" fmla="*/ 0 h 632856"/>
                <a:gd name="connsiteX2" fmla="*/ 3226159 w 3226159"/>
                <a:gd name="connsiteY2" fmla="*/ 632856 h 632856"/>
                <a:gd name="connsiteX3" fmla="*/ 0 w 3226159"/>
                <a:gd name="connsiteY3" fmla="*/ 632856 h 632856"/>
                <a:gd name="connsiteX4" fmla="*/ 0 w 3226159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6159" h="632856">
                  <a:moveTo>
                    <a:pt x="0" y="0"/>
                  </a:moveTo>
                  <a:lnTo>
                    <a:pt x="3226159" y="0"/>
                  </a:lnTo>
                  <a:lnTo>
                    <a:pt x="3226159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认识</a:t>
              </a: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分支结构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任意多边形: 形状 16"/>
          <p:cNvSpPr/>
          <p:nvPr/>
        </p:nvSpPr>
        <p:spPr>
          <a:xfrm>
            <a:off x="5758180" y="4093210"/>
            <a:ext cx="5237480" cy="633095"/>
          </a:xfrm>
          <a:custGeom>
            <a:avLst/>
            <a:gdLst>
              <a:gd name="connsiteX0" fmla="*/ 0 w 2074940"/>
              <a:gd name="connsiteY0" fmla="*/ 0 h 632856"/>
              <a:gd name="connsiteX1" fmla="*/ 2074940 w 2074940"/>
              <a:gd name="connsiteY1" fmla="*/ 0 h 632856"/>
              <a:gd name="connsiteX2" fmla="*/ 2074940 w 2074940"/>
              <a:gd name="connsiteY2" fmla="*/ 632856 h 632856"/>
              <a:gd name="connsiteX3" fmla="*/ 0 w 2074940"/>
              <a:gd name="connsiteY3" fmla="*/ 632856 h 632856"/>
              <a:gd name="connsiteX4" fmla="*/ 0 w 2074940"/>
              <a:gd name="connsiteY4" fmla="*/ 0 h 6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940" h="632856">
                <a:moveTo>
                  <a:pt x="0" y="0"/>
                </a:moveTo>
                <a:lnTo>
                  <a:pt x="2074940" y="0"/>
                </a:lnTo>
                <a:lnTo>
                  <a:pt x="2074940" y="632856"/>
                </a:lnTo>
                <a:lnTo>
                  <a:pt x="0" y="6328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rPr>
              <a:t>用流程图和自然语言描述声控灯的工作原理</a:t>
            </a:r>
            <a:endParaRPr lang="zh-CN" altLang="en-US" sz="2000" kern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190754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情境导入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534035" y="1727835"/>
            <a:ext cx="11068685" cy="236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科技馆里的电影票按身高定价，壮壮给妹妹购买了半价票，给自己和爸爸妈妈购买了全价票。你知道壮壮购票需要经历哪些步骤吗？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说一说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993775" y="970915"/>
            <a:ext cx="984758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壮壮和妹妹、爸爸、妈妈来到科技馆的球幕电影院。电影院规定身高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≤ 120 cm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的观众可以购买半价票，我们一起来看一看，壮壮的购票过程有哪些步骤。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250" y="2986405"/>
            <a:ext cx="10038715" cy="2556510"/>
          </a:xfrm>
          <a:prstGeom prst="rect">
            <a:avLst/>
          </a:prstGeom>
        </p:spPr>
        <p:txBody>
          <a:bodyPr wrap="square">
            <a:spAutoFit/>
          </a:bodyPr>
          <a:p>
            <a:pPr marL="795655" indent="330835" algn="just" defTabSz="266700" eaLnBrk="0" fontAlgn="base">
              <a:lnSpc>
                <a:spcPct val="142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壮壮和妹妹、爸爸、妈妈来到科技馆的球幕电影院。电影院规定身高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 120 cm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的观众可以购买半价票，我们一起来看一看，壮壮的购票过程有哪些步骤。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12395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1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步：测量身高。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12395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2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步：判断身高是否符合购买半价票条件。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96925" indent="330200" algn="l" defTabSz="266700" eaLnBrk="0" fontAlgn="base">
              <a:lnSpc>
                <a:spcPct val="141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1600" u="sng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，那么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1600" u="sng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，否则</a:t>
            </a:r>
            <a:r>
              <a:rPr lang="en-US" altLang="zh-CN" sz="1600" u="sng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92480" indent="367665" algn="l" defTabSz="266700" eaLnBrk="0" fontAlgn="base">
              <a:lnSpc>
                <a:spcPct val="14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日常生活中，我们在解决问题时经常需要做出选择或判断，你还能举出类似的例子吗？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4770" y="4427855"/>
            <a:ext cx="16821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身高</a:t>
            </a:r>
            <a:r>
              <a:rPr lang="en-US" altLang="zh-CN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≤ 120 cm</a:t>
            </a:r>
            <a:endParaRPr lang="en-US" altLang="zh-CN" sz="1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8505" y="4427855"/>
            <a:ext cx="16821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购买半价</a:t>
            </a:r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票</a:t>
            </a:r>
            <a:endParaRPr lang="zh-CN" altLang="en-US" sz="1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5445" y="4765040"/>
            <a:ext cx="16821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购买</a:t>
            </a:r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全价</a:t>
            </a:r>
            <a:r>
              <a:rPr lang="zh-CN" altLang="en-US" sz="1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票</a:t>
            </a:r>
            <a:endParaRPr lang="zh-CN" altLang="en-US" sz="1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9" grpId="1"/>
      <p:bldP spid="10" grpId="1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870" y="946150"/>
            <a:ext cx="10182225" cy="2306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分支结构是一种基本的算法结构，其特点是通过判断是否满足指定的条件，选择一个执行路径。算法中的单分支结构用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如果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那么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……”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的自然语言来描述。在算法中，用菱形框来表示判断条件，菱形框两侧带箭头的线表示依据条件判断的结果，决定程序的执行路径。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7892" y="3953894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286131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妈妈说如果明天下雨就带小红去科技馆，否则就去植物园。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）这是分支结构吗？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 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A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)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A.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B.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不是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）如果是分支结构，那么它的判断条件是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）根据上面的条件补全下面的流程图。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286131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妈妈说如果明天下雨就带小红去科技馆，否则就去植物园。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）这是分支结构吗？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     )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A.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B.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不是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）如果是分支结构，那么它的判断条件是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）根据上面的条件补全下面的流程图。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7660" y="1471295"/>
            <a:ext cx="6324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A  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2275" y="2499360"/>
            <a:ext cx="21031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明天是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否下雨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52" name="IM 352"/>
          <p:cNvPicPr/>
          <p:nvPr/>
        </p:nvPicPr>
        <p:blipFill>
          <a:blip r:embed="rId1"/>
          <a:stretch>
            <a:fillRect/>
          </a:stretch>
        </p:blipFill>
        <p:spPr>
          <a:xfrm>
            <a:off x="5990273" y="3059430"/>
            <a:ext cx="4039235" cy="3798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22540" y="3039110"/>
            <a:ext cx="744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开始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7560" y="3632835"/>
            <a:ext cx="24758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观察天气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情况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4565" y="4418330"/>
            <a:ext cx="24758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是否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下雨？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4790" y="4356100"/>
            <a:ext cx="5054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是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90590" y="5386070"/>
            <a:ext cx="15500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科技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馆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9790" y="5386070"/>
            <a:ext cx="15500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植物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园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2540" y="6459220"/>
            <a:ext cx="744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结束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1760" y="4356100"/>
            <a:ext cx="5054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否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7" grpId="0"/>
      <p:bldP spid="9" grpId="0"/>
      <p:bldP spid="13" grpId="0"/>
      <p:bldP spid="8" grpId="0"/>
      <p:bldP spid="10" grpId="0"/>
      <p:bldP spid="11" grpId="0"/>
      <p:bldP spid="12" grpId="0"/>
      <p:bldP spid="6" grpId="1"/>
      <p:bldP spid="7" grpId="1"/>
      <p:bldP spid="9" grpId="1"/>
      <p:bldP spid="13" grpId="1"/>
      <p:bldP spid="8" grpId="1"/>
      <p:bldP spid="10" grpId="1"/>
      <p:bldP spid="11" grpId="1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日常生活中有些事情是需要进行判断之后才做出选择的，可以用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结构进行描述。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带有一个菱形框的分支结构流程图，这个算法有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条执行路径。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1835" y="914400"/>
            <a:ext cx="849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分支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8090" y="1977390"/>
            <a:ext cx="849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3" grpId="1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分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0" y="1823720"/>
            <a:ext cx="4748530" cy="4554855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在该球幕电影院购票时，身高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≤ 120 cm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的观众可享受半价优惠。请试着用流程图来描述购票步骤。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52110" y="1854200"/>
            <a:ext cx="744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开始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09210" y="2573655"/>
            <a:ext cx="14389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输入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身高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8545" y="3510280"/>
            <a:ext cx="19018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身高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≤ 120 cm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06165" y="4634865"/>
            <a:ext cx="19018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可以享受半价优惠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16675" y="4624705"/>
            <a:ext cx="19018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需要购买全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票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2110" y="5939155"/>
            <a:ext cx="744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结束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771525"/>
            <a:ext cx="11521440" cy="396938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在我们的日常生活中，声控灯是一种非常实用的设备。它通过声音传感器检测环境音量，当音量达到设定阈值时，触发电路接通电流，使灯点亮；若一段时间无声音，灯自动关闭。声控灯的工作原理与编程中的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分支结构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逻辑相似。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请用自然语言来描述声控灯的工作原理：如果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，那么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；否则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请尝试将声控灯的这一工作原理用流程图表示出来。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78015" y="2551430"/>
            <a:ext cx="2639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音量达到设定阈值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86390" y="2551430"/>
            <a:ext cx="12693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905" y="3117215"/>
            <a:ext cx="1023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关灯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6" grpId="1"/>
      <p:bldP spid="2" grpId="1"/>
      <p:bldP spid="3" grpId="1"/>
    </p:bld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NDNjYmQxODk4NTNlMDc5MjUwM2U4ZWZhMWVjMGMyMzk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</Words>
  <Application>WPS 演示</Application>
  <PresentationFormat>宽屏</PresentationFormat>
  <Paragraphs>133</Paragraphs>
  <Slides>11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汉仪细中圆简</vt:lpstr>
      <vt:lpstr>方正细圆_GBK</vt:lpstr>
      <vt:lpstr>幼圆</vt:lpstr>
      <vt:lpstr>字魂35号-经典雅黑</vt:lpstr>
      <vt:lpstr>黑体</vt:lpstr>
      <vt:lpstr>Arial Unicode MS</vt:lpstr>
      <vt:lpstr>等线</vt:lpstr>
      <vt:lpstr>ksdb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小姿</cp:lastModifiedBy>
  <cp:revision>360</cp:revision>
  <dcterms:created xsi:type="dcterms:W3CDTF">2022-04-26T05:40:00Z</dcterms:created>
  <dcterms:modified xsi:type="dcterms:W3CDTF">2025-08-12T09:53:49Z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4DC1A0D193644020A2334A32F611A149_13</vt:lpwstr>
  </property>
  <property fmtid="{D5CDD505-2E9C-101B-9397-08002B2CF9AE}" pid="3" name="KSOProductBuildVer">
    <vt:lpwstr>2052-12.1.0.21915</vt:lpwstr>
  </property>
</Properties>
</file>